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rlito" panose="020B0604020202020204" charset="0"/>
      <p:regular r:id="rId21"/>
    </p:embeddedFont>
    <p:embeddedFont>
      <p:font typeface="Carlito Bold" panose="020B0604020202020204" charset="0"/>
      <p:regular r:id="rId22"/>
    </p:embeddedFont>
    <p:embeddedFont>
      <p:font typeface="Cooper BT Light" panose="020B0604020202020204" charset="0"/>
      <p:regular r:id="rId23"/>
    </p:embeddedFont>
    <p:embeddedFont>
      <p:font typeface="HK Grotesk" panose="020B0604020202020204" charset="0"/>
      <p:regular r:id="rId24"/>
    </p:embeddedFont>
    <p:embeddedFont>
      <p:font typeface="HK Grotesk Bold" panose="020B0604020202020204" charset="0"/>
      <p:regular r:id="rId25"/>
    </p:embeddedFont>
    <p:embeddedFont>
      <p:font typeface="HK Grotesk Light" panose="020B0604020202020204" charset="0"/>
      <p:regular r:id="rId26"/>
    </p:embeddedFont>
    <p:embeddedFont>
      <p:font typeface="HK Grotesk Semi-Bold" panose="020B0604020202020204" charset="0"/>
      <p:regular r:id="rId27"/>
    </p:embeddedFont>
    <p:embeddedFont>
      <p:font typeface="ITC Avant Garde Gothic" panose="020B0604020202020204" charset="0"/>
      <p:regular r:id="rId28"/>
    </p:embeddedFont>
    <p:embeddedFont>
      <p:font typeface="Noto Serif Display ExtraCondensed Light" panose="020B0604020202020204"/>
      <p:regular r:id="rId29"/>
    </p:embeddedFont>
    <p:embeddedFont>
      <p:font typeface="Proxima Nova Condensed Bold" panose="020B0604020202020204" charset="0"/>
      <p:regular r:id="rId30"/>
    </p:embeddedFont>
    <p:embeddedFont>
      <p:font typeface="Radley" panose="020B0604020202020204" charset="0"/>
      <p:regular r:id="rId31"/>
    </p:embeddedFont>
    <p:embeddedFont>
      <p:font typeface="Touvlo" panose="020B0604020202020204" charset="0"/>
      <p:regular r:id="rId32"/>
    </p:embeddedFont>
    <p:embeddedFont>
      <p:font typeface="TT Fors" panose="020B0604020202020204" charset="0"/>
      <p:regular r:id="rId33"/>
    </p:embeddedFont>
    <p:embeddedFont>
      <p:font typeface="TT Fors Bold" panose="020B0604020202020204" charset="0"/>
      <p:regular r:id="rId34"/>
    </p:embeddedFont>
    <p:embeddedFont>
      <p:font typeface="TT Interphases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5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8150" y="0"/>
            <a:ext cx="6419850" cy="10287000"/>
            <a:chOff x="0" y="0"/>
            <a:chExt cx="99460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4603" cy="1593725"/>
            </a:xfrm>
            <a:custGeom>
              <a:avLst/>
              <a:gdLst/>
              <a:ahLst/>
              <a:cxnLst/>
              <a:rect l="l" t="t" r="r" b="b"/>
              <a:pathLst>
                <a:path w="994603" h="1593725">
                  <a:moveTo>
                    <a:pt x="0" y="0"/>
                  </a:moveTo>
                  <a:lnTo>
                    <a:pt x="994603" y="0"/>
                  </a:lnTo>
                  <a:lnTo>
                    <a:pt x="99460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126" b="-12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9763125" cy="4949824"/>
            <a:chOff x="0" y="0"/>
            <a:chExt cx="13017500" cy="65997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84275"/>
              <a:ext cx="13017500" cy="5415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</a:pPr>
              <a:r>
                <a:rPr lang="en-US" sz="9999" spc="-299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E-Commerce Performance Analysis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130175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OLIST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44829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15516225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ACCBEF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Top Categories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4793008"/>
            <a:ext cx="6886575" cy="1790700"/>
            <a:chOff x="0" y="0"/>
            <a:chExt cx="9182100" cy="2387600"/>
          </a:xfrm>
        </p:grpSpPr>
        <p:sp>
          <p:nvSpPr>
            <p:cNvPr id="4" name="TextBox 4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The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Watches Gifts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segment has also performed well, bringing in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$759K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, showcasing a growing demand for quality timepieces among customers.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Watches Gifts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2251489"/>
            <a:ext cx="6886575" cy="1790700"/>
            <a:chOff x="0" y="0"/>
            <a:chExt cx="9182100" cy="2387600"/>
          </a:xfrm>
        </p:grpSpPr>
        <p:sp>
          <p:nvSpPr>
            <p:cNvPr id="7" name="TextBox 7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The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Health &amp; Beauty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category has generated impressive revenue, contributing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$875K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to overall sales, indicating strong customer interest.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Health &amp; Beauty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4793008"/>
            <a:ext cx="6886575" cy="1790700"/>
            <a:chOff x="0" y="0"/>
            <a:chExt cx="9182100" cy="23876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The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Sports Leisure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category achieved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$616K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in sales, demonstrating a robust market for athletic and recreational products among our client base.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Sports Leisure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2003674"/>
            <a:ext cx="6886575" cy="1790700"/>
            <a:chOff x="0" y="0"/>
            <a:chExt cx="9182100" cy="23876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Revenue from the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Bed Bath Table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category reached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$639K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, reflecting the importance of home-related products in customer purchasing decisions.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Bed Bath Table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750" y="7642900"/>
            <a:ext cx="6886575" cy="1790700"/>
            <a:chOff x="0" y="0"/>
            <a:chExt cx="9182100" cy="23876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The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Computers Accessories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category generated $588K in sales, showcasing strong consumer interest in tech-related products and solutions.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Computers Accessories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7467600"/>
            <a:ext cx="6886575" cy="1790700"/>
            <a:chOff x="0" y="0"/>
            <a:chExt cx="9182100" cy="23876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With $484K in sales,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Housewares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reflect a growing trend in home improvement and essentials among our customer base.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Housewares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1586228"/>
            <a:ext cx="16954500" cy="100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Enhancing Product Categories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3352800"/>
            <a:ext cx="3476954" cy="1096125"/>
            <a:chOff x="0" y="0"/>
            <a:chExt cx="4635939" cy="14615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4635939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Expansion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8262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</a:pPr>
              <a:r>
                <a:rPr lang="en-US" sz="1974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Broaden the range of </a:t>
              </a:r>
              <a:r>
                <a:rPr lang="en-US" sz="1974" b="1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top categories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3352800"/>
            <a:ext cx="3476954" cy="810239"/>
            <a:chOff x="0" y="0"/>
            <a:chExt cx="4635939" cy="1080318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4635939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Premiumization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4280"/>
              <a:ext cx="4635939" cy="47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Introduce </a:t>
              </a:r>
              <a:r>
                <a:rPr lang="en-US" sz="1974" b="1" u="none" strike="noStrike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premium product lines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1575" y="3352800"/>
            <a:ext cx="3407712" cy="1096125"/>
            <a:chOff x="0" y="0"/>
            <a:chExt cx="4543615" cy="14615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543615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Reduction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28262"/>
              <a:ext cx="4543615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Minimize the impact of </a:t>
              </a:r>
              <a:r>
                <a:rPr lang="en-US" sz="1974" b="1" u="none" strike="noStrike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long-tail SKUs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96400" y="4922520"/>
            <a:ext cx="4010025" cy="4697730"/>
            <a:chOff x="0" y="0"/>
            <a:chExt cx="1391532" cy="16301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2"/>
              <a:stretch>
                <a:fillRect t="-138" b="-13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981575" y="4922520"/>
            <a:ext cx="4010025" cy="4697730"/>
            <a:chOff x="0" y="0"/>
            <a:chExt cx="1391532" cy="16301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3"/>
              <a:stretch>
                <a:fillRect t="-138" b="-138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66750" y="4922520"/>
            <a:ext cx="4010025" cy="4697730"/>
            <a:chOff x="0" y="0"/>
            <a:chExt cx="879848" cy="10307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9848" cy="1030739"/>
            </a:xfrm>
            <a:custGeom>
              <a:avLst/>
              <a:gdLst/>
              <a:ahLst/>
              <a:cxnLst/>
              <a:rect l="l" t="t" r="r" b="b"/>
              <a:pathLst>
                <a:path w="879848" h="1030739">
                  <a:moveTo>
                    <a:pt x="0" y="0"/>
                  </a:moveTo>
                  <a:lnTo>
                    <a:pt x="879848" y="0"/>
                  </a:lnTo>
                  <a:lnTo>
                    <a:pt x="879848" y="1030739"/>
                  </a:lnTo>
                  <a:lnTo>
                    <a:pt x="0" y="1030739"/>
                  </a:lnTo>
                  <a:close/>
                </a:path>
              </a:pathLst>
            </a:custGeom>
            <a:blipFill>
              <a:blip r:embed="rId4"/>
              <a:stretch>
                <a:fillRect t="-138" b="-138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611554" y="4922520"/>
            <a:ext cx="4010025" cy="4697730"/>
            <a:chOff x="0" y="0"/>
            <a:chExt cx="1391532" cy="16301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5"/>
              <a:stretch>
                <a:fillRect t="-138" b="-138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611554" y="3352800"/>
            <a:ext cx="3476954" cy="1153139"/>
            <a:chOff x="0" y="0"/>
            <a:chExt cx="4635939" cy="153751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4635939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Diversity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04280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Increase product </a:t>
              </a:r>
              <a:r>
                <a:rPr lang="en-US" sz="1974" b="1" u="none" strike="noStrike">
                  <a:solidFill>
                    <a:srgbClr val="FFFFFF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variety and appeal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96454" y="218881"/>
            <a:ext cx="2190291" cy="809819"/>
            <a:chOff x="0" y="0"/>
            <a:chExt cx="2920388" cy="10797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15516225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ACCBEF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Seller States Performance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5371397"/>
            <a:ext cx="6886575" cy="1790700"/>
            <a:chOff x="0" y="0"/>
            <a:chExt cx="9182100" cy="2387600"/>
          </a:xfrm>
        </p:grpSpPr>
        <p:sp>
          <p:nvSpPr>
            <p:cNvPr id="4" name="TextBox 4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MG processed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7844 orders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with an average shipping time of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12.82 days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, indicating slightly longer delivery than SP.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Minas Gerais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6750" y="2623310"/>
            <a:ext cx="6886575" cy="1790700"/>
            <a:chOff x="0" y="0"/>
            <a:chExt cx="9182100" cy="2387600"/>
          </a:xfrm>
        </p:grpSpPr>
        <p:sp>
          <p:nvSpPr>
            <p:cNvPr id="7" name="TextBox 7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SP accounts for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65.16%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of total orders, averaging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12.30 days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for shipping, demonstrating efficiency in service delivery.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São Paulo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5371397"/>
            <a:ext cx="6886575" cy="1790700"/>
            <a:chOff x="0" y="0"/>
            <a:chExt cx="9182100" cy="23876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PR had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7589 orders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with an average of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13.38 days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for shipping, suggesting room for improvement in logistics efficiency.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Paraná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2623310"/>
            <a:ext cx="6886575" cy="1790700"/>
            <a:chOff x="0" y="0"/>
            <a:chExt cx="9182100" cy="23876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RJ completed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4311 orders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with an impressive average shipping time of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12.03 days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, showing strong operational performance.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Rio de Janeiro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750" y="7905047"/>
            <a:ext cx="6886575" cy="1790700"/>
            <a:chOff x="0" y="0"/>
            <a:chExt cx="9182100" cy="23876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SC reported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3,615 orders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with an average shipping time of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13.70 days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, highlighting areas for logistics improvement.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Santa Catarina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7905047"/>
            <a:ext cx="6886575" cy="1790700"/>
            <a:chOff x="0" y="0"/>
            <a:chExt cx="9182100" cy="23876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3472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RS achieved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1,976 orders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while maintaining a commendable average of </a:t>
              </a:r>
              <a:r>
                <a:rPr lang="en-US" sz="2100" b="1">
                  <a:solidFill>
                    <a:srgbClr val="ACCBE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11.47 days</a:t>
              </a:r>
              <a:r>
                <a:rPr lang="en-US" sz="2100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 for shipping, reflecting efficient service.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Rio Grande do Sul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2363" y="2828144"/>
            <a:ext cx="6886575" cy="493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9600" spc="-192">
                <a:solidFill>
                  <a:srgbClr val="FFFFFF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Enhancing Seller Performance for Success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96400" y="1562945"/>
            <a:ext cx="4010025" cy="2168447"/>
            <a:chOff x="0" y="0"/>
            <a:chExt cx="621258" cy="335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1258" cy="335949"/>
            </a:xfrm>
            <a:custGeom>
              <a:avLst/>
              <a:gdLst/>
              <a:ahLst/>
              <a:cxnLst/>
              <a:rect l="l" t="t" r="r" b="b"/>
              <a:pathLst>
                <a:path w="621258" h="335949">
                  <a:moveTo>
                    <a:pt x="0" y="0"/>
                  </a:moveTo>
                  <a:lnTo>
                    <a:pt x="621258" y="0"/>
                  </a:lnTo>
                  <a:lnTo>
                    <a:pt x="621258" y="335949"/>
                  </a:lnTo>
                  <a:lnTo>
                    <a:pt x="0" y="335949"/>
                  </a:lnTo>
                  <a:close/>
                </a:path>
              </a:pathLst>
            </a:custGeom>
            <a:blipFill>
              <a:blip r:embed="rId2"/>
              <a:stretch>
                <a:fillRect l="-420" r="-42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296400" y="4049741"/>
            <a:ext cx="4010025" cy="2191815"/>
            <a:chOff x="0" y="0"/>
            <a:chExt cx="621258" cy="339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1258" cy="339569"/>
            </a:xfrm>
            <a:custGeom>
              <a:avLst/>
              <a:gdLst/>
              <a:ahLst/>
              <a:cxnLst/>
              <a:rect l="l" t="t" r="r" b="b"/>
              <a:pathLst>
                <a:path w="621258" h="339569">
                  <a:moveTo>
                    <a:pt x="0" y="0"/>
                  </a:moveTo>
                  <a:lnTo>
                    <a:pt x="621258" y="0"/>
                  </a:lnTo>
                  <a:lnTo>
                    <a:pt x="621258" y="339569"/>
                  </a:lnTo>
                  <a:lnTo>
                    <a:pt x="0" y="339569"/>
                  </a:lnTo>
                  <a:close/>
                </a:path>
              </a:pathLst>
            </a:custGeom>
            <a:blipFill>
              <a:blip r:embed="rId3"/>
              <a:stretch>
                <a:fillRect l="-376" r="-3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296400" y="6559904"/>
            <a:ext cx="4010025" cy="2164996"/>
            <a:chOff x="0" y="0"/>
            <a:chExt cx="621258" cy="335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1258" cy="335415"/>
            </a:xfrm>
            <a:custGeom>
              <a:avLst/>
              <a:gdLst/>
              <a:ahLst/>
              <a:cxnLst/>
              <a:rect l="l" t="t" r="r" b="b"/>
              <a:pathLst>
                <a:path w="621258" h="335415">
                  <a:moveTo>
                    <a:pt x="0" y="0"/>
                  </a:moveTo>
                  <a:lnTo>
                    <a:pt x="621258" y="0"/>
                  </a:lnTo>
                  <a:lnTo>
                    <a:pt x="621258" y="335415"/>
                  </a:lnTo>
                  <a:lnTo>
                    <a:pt x="0" y="335415"/>
                  </a:lnTo>
                  <a:close/>
                </a:path>
              </a:pathLst>
            </a:custGeom>
            <a:blipFill>
              <a:blip r:embed="rId4"/>
              <a:stretch>
                <a:fillRect l="-339" r="-33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3611225" y="1562100"/>
            <a:ext cx="4010025" cy="1953047"/>
            <a:chOff x="0" y="0"/>
            <a:chExt cx="5346700" cy="260406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94363"/>
              <a:ext cx="534670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</a:pPr>
              <a:r>
                <a:rPr lang="en-US" sz="2370" u="none" strike="noStrike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Comprehensive metrics to track seller performance effectively.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3467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799" b="1" u="none" strike="noStrike">
                  <a:solidFill>
                    <a:srgbClr val="FFFFFF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Scorecards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11225" y="4049741"/>
            <a:ext cx="4010025" cy="1599643"/>
            <a:chOff x="0" y="0"/>
            <a:chExt cx="5346700" cy="213285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93057"/>
              <a:ext cx="5346700" cy="939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</a:pPr>
              <a:r>
                <a:rPr lang="en-US" sz="2370" u="none" strike="noStrike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Tailored programs to enhance seller capabilities and skills.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53467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799" b="1" u="none" strike="noStrike">
                  <a:solidFill>
                    <a:srgbClr val="FFFFFF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Training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11225" y="6559904"/>
            <a:ext cx="4010025" cy="1600200"/>
            <a:chOff x="0" y="0"/>
            <a:chExt cx="5346700" cy="21336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193800"/>
              <a:ext cx="5346700" cy="939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</a:pPr>
              <a:r>
                <a:rPr lang="en-US" sz="2370" u="none" strike="noStrike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Reward systems to motivate and engage top sellers.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53467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799" b="1" u="none" strike="noStrike">
                  <a:solidFill>
                    <a:srgbClr val="FFFFFF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Incentives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5000625" y="5131506"/>
            <a:ext cx="14907864" cy="0"/>
          </a:xfrm>
          <a:prstGeom prst="line">
            <a:avLst/>
          </a:prstGeom>
          <a:ln w="19050" cap="flat">
            <a:solidFill>
              <a:srgbClr val="3030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676775" y="4912022"/>
            <a:ext cx="438967" cy="4389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91600" y="4912022"/>
            <a:ext cx="438967" cy="4389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06425" y="4912022"/>
            <a:ext cx="438967" cy="4389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66750" y="1756410"/>
            <a:ext cx="15821025" cy="128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9600" u="none" strike="noStrike" spc="-192">
                <a:solidFill>
                  <a:srgbClr val="FFFFFF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Strategic Roadmap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76775" y="3962400"/>
            <a:ext cx="318135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Short-term Goals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6775" y="5893506"/>
            <a:ext cx="3181350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logistics improvements to reduce delivery times and enhance customer satisfaction.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91600" y="3962400"/>
            <a:ext cx="318135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Mid-term Goals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91600" y="5893506"/>
            <a:ext cx="3181350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Launch targeted marketing campaigns to increase brand visibility and drive sales growth.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06425" y="3962400"/>
            <a:ext cx="318135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Long-term Goals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06425" y="5893506"/>
            <a:ext cx="3181350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Expand product categories and establish partnerships for sustainable long-term growth.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855" y="1710373"/>
            <a:ext cx="15864289" cy="8229600"/>
          </a:xfrm>
          <a:custGeom>
            <a:avLst/>
            <a:gdLst/>
            <a:ahLst/>
            <a:cxnLst/>
            <a:rect l="l" t="t" r="r" b="b"/>
            <a:pathLst>
              <a:path w="15864289" h="8229600">
                <a:moveTo>
                  <a:pt x="0" y="0"/>
                </a:moveTo>
                <a:lnTo>
                  <a:pt x="15864290" y="0"/>
                </a:lnTo>
                <a:lnTo>
                  <a:pt x="158642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3488" y="392363"/>
            <a:ext cx="15821025" cy="9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7000" spc="-140">
                <a:solidFill>
                  <a:srgbClr val="FFFFFF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Excel Dashboard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9393" y="1469439"/>
            <a:ext cx="16329213" cy="8491191"/>
          </a:xfrm>
          <a:custGeom>
            <a:avLst/>
            <a:gdLst/>
            <a:ahLst/>
            <a:cxnLst/>
            <a:rect l="l" t="t" r="r" b="b"/>
            <a:pathLst>
              <a:path w="16329213" h="8491191">
                <a:moveTo>
                  <a:pt x="0" y="0"/>
                </a:moveTo>
                <a:lnTo>
                  <a:pt x="16329214" y="0"/>
                </a:lnTo>
                <a:lnTo>
                  <a:pt x="16329214" y="8491190"/>
                </a:lnTo>
                <a:lnTo>
                  <a:pt x="0" y="849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3488" y="392363"/>
            <a:ext cx="15821025" cy="9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7000" spc="-140">
                <a:solidFill>
                  <a:srgbClr val="FFFFFF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Tableau Dashboard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4145" y="1429339"/>
            <a:ext cx="16125155" cy="8667271"/>
          </a:xfrm>
          <a:custGeom>
            <a:avLst/>
            <a:gdLst/>
            <a:ahLst/>
            <a:cxnLst/>
            <a:rect l="l" t="t" r="r" b="b"/>
            <a:pathLst>
              <a:path w="16125155" h="8667271">
                <a:moveTo>
                  <a:pt x="0" y="0"/>
                </a:moveTo>
                <a:lnTo>
                  <a:pt x="16125155" y="0"/>
                </a:lnTo>
                <a:lnTo>
                  <a:pt x="16125155" y="8667271"/>
                </a:lnTo>
                <a:lnTo>
                  <a:pt x="0" y="866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3488" y="392363"/>
            <a:ext cx="15821025" cy="9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7000" spc="-140">
                <a:solidFill>
                  <a:srgbClr val="FFFFFF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Power BI Dashboard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8536" y="1300055"/>
            <a:ext cx="8106666" cy="8716845"/>
          </a:xfrm>
          <a:custGeom>
            <a:avLst/>
            <a:gdLst/>
            <a:ahLst/>
            <a:cxnLst/>
            <a:rect l="l" t="t" r="r" b="b"/>
            <a:pathLst>
              <a:path w="8106666" h="8716845">
                <a:moveTo>
                  <a:pt x="0" y="0"/>
                </a:moveTo>
                <a:lnTo>
                  <a:pt x="8106666" y="0"/>
                </a:lnTo>
                <a:lnTo>
                  <a:pt x="8106666" y="8716845"/>
                </a:lnTo>
                <a:lnTo>
                  <a:pt x="0" y="8716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98242" y="0"/>
            <a:ext cx="9489758" cy="10287000"/>
          </a:xfrm>
          <a:custGeom>
            <a:avLst/>
            <a:gdLst/>
            <a:ahLst/>
            <a:cxnLst/>
            <a:rect l="l" t="t" r="r" b="b"/>
            <a:pathLst>
              <a:path w="9489758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8536" y="360241"/>
            <a:ext cx="15821025" cy="9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7000" spc="-140">
                <a:solidFill>
                  <a:srgbClr val="FFFFFF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SQL Schemas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15516225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ACCBEF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1201400" cy="3171825"/>
            <a:chOff x="0" y="0"/>
            <a:chExt cx="14935200" cy="4229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4935200" cy="2972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Strategic Growth Objective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81400"/>
              <a:ext cx="130175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Data-Driven Insights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44700" y="7829550"/>
            <a:ext cx="4846643" cy="1791955"/>
            <a:chOff x="0" y="0"/>
            <a:chExt cx="6462190" cy="23892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94929" y="3352800"/>
            <a:ext cx="5448300" cy="6267450"/>
            <a:chOff x="0" y="0"/>
            <a:chExt cx="1434943" cy="1650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4943" cy="1650686"/>
            </a:xfrm>
            <a:custGeom>
              <a:avLst/>
              <a:gdLst/>
              <a:ahLst/>
              <a:cxnLst/>
              <a:rect l="l" t="t" r="r" b="b"/>
              <a:pathLst>
                <a:path w="1434943" h="1650686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93847"/>
                  </a:lnTo>
                  <a:cubicBezTo>
                    <a:pt x="1434943" y="1625239"/>
                    <a:pt x="1409495" y="1650686"/>
                    <a:pt x="1378104" y="1650686"/>
                  </a:cubicBezTo>
                  <a:lnTo>
                    <a:pt x="56839" y="1650686"/>
                  </a:lnTo>
                  <a:cubicBezTo>
                    <a:pt x="25448" y="1650686"/>
                    <a:pt x="0" y="1625239"/>
                    <a:pt x="0" y="159384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A5B8D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34943" cy="1679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19850" y="3352800"/>
            <a:ext cx="5448300" cy="6267450"/>
            <a:chOff x="0" y="0"/>
            <a:chExt cx="1434943" cy="16506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4943" cy="1650686"/>
            </a:xfrm>
            <a:custGeom>
              <a:avLst/>
              <a:gdLst/>
              <a:ahLst/>
              <a:cxnLst/>
              <a:rect l="l" t="t" r="r" b="b"/>
              <a:pathLst>
                <a:path w="1434943" h="1650686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93847"/>
                  </a:lnTo>
                  <a:cubicBezTo>
                    <a:pt x="1434943" y="1625239"/>
                    <a:pt x="1409495" y="1650686"/>
                    <a:pt x="1378104" y="1650686"/>
                  </a:cubicBezTo>
                  <a:lnTo>
                    <a:pt x="56839" y="1650686"/>
                  </a:lnTo>
                  <a:cubicBezTo>
                    <a:pt x="25448" y="1650686"/>
                    <a:pt x="0" y="1625239"/>
                    <a:pt x="0" y="159384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A5B8D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34943" cy="1679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44425" y="3352800"/>
            <a:ext cx="5448300" cy="6267450"/>
            <a:chOff x="0" y="0"/>
            <a:chExt cx="1434943" cy="1650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4943" cy="1650686"/>
            </a:xfrm>
            <a:custGeom>
              <a:avLst/>
              <a:gdLst/>
              <a:ahLst/>
              <a:cxnLst/>
              <a:rect l="l" t="t" r="r" b="b"/>
              <a:pathLst>
                <a:path w="1434943" h="1650686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93847"/>
                  </a:lnTo>
                  <a:cubicBezTo>
                    <a:pt x="1434943" y="1625239"/>
                    <a:pt x="1409495" y="1650686"/>
                    <a:pt x="1378104" y="1650686"/>
                  </a:cubicBezTo>
                  <a:lnTo>
                    <a:pt x="56839" y="1650686"/>
                  </a:lnTo>
                  <a:cubicBezTo>
                    <a:pt x="25448" y="1650686"/>
                    <a:pt x="0" y="1625239"/>
                    <a:pt x="0" y="159384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A5B8D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434943" cy="1679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3204" y="4325396"/>
            <a:ext cx="2571750" cy="4322259"/>
            <a:chOff x="0" y="0"/>
            <a:chExt cx="3429000" cy="576301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42875"/>
              <a:ext cx="342900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160">
                  <a:solidFill>
                    <a:srgbClr val="2C3A63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01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739801"/>
              <a:ext cx="3429000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2C3A63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Customer Behavior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203452"/>
              <a:ext cx="34290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2C3A6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Analyze purchase trends and preferences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858125" y="4325358"/>
            <a:ext cx="2571750" cy="4322296"/>
            <a:chOff x="0" y="0"/>
            <a:chExt cx="3429000" cy="576306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42875"/>
              <a:ext cx="342900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160">
                  <a:solidFill>
                    <a:srgbClr val="2C3A63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02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739801"/>
              <a:ext cx="3429000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C3A63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Payment Trends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203502"/>
              <a:ext cx="34290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2C3A6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Examine popular payment methods used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82700" y="4325396"/>
            <a:ext cx="2571750" cy="4322445"/>
            <a:chOff x="0" y="0"/>
            <a:chExt cx="3429000" cy="576326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42875"/>
              <a:ext cx="342900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160">
                  <a:solidFill>
                    <a:srgbClr val="2C3A63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03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739801"/>
              <a:ext cx="3429000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2C3A63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Delivery Patterns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203700"/>
              <a:ext cx="34290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2C3A6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Investigate efficiency and customer feedback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34908"/>
            <a:ext cx="2190291" cy="809819"/>
            <a:chOff x="0" y="0"/>
            <a:chExt cx="2920388" cy="1079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93974" y="2959649"/>
            <a:ext cx="5753100" cy="4663694"/>
            <a:chOff x="0" y="0"/>
            <a:chExt cx="7670800" cy="6218259"/>
          </a:xfrm>
        </p:grpSpPr>
        <p:sp>
          <p:nvSpPr>
            <p:cNvPr id="7" name="TextBox 7"/>
            <p:cNvSpPr txBox="1"/>
            <p:nvPr/>
          </p:nvSpPr>
          <p:spPr>
            <a:xfrm>
              <a:off x="0" y="171450"/>
              <a:ext cx="7670800" cy="4421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b="1">
                  <a:solidFill>
                    <a:srgbClr val="E6F0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Key Performance Indicators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59350"/>
              <a:ext cx="7670800" cy="1258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 u="none">
                  <a:solidFill>
                    <a:srgbClr val="E6F0FF"/>
                  </a:solidFill>
                  <a:latin typeface="Touvlo"/>
                  <a:ea typeface="Touvlo"/>
                  <a:cs typeface="Touvlo"/>
                  <a:sym typeface="Touvlo"/>
                </a:rPr>
                <a:t>Essential Metrics for Olist's Success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91329" y="611553"/>
            <a:ext cx="7567971" cy="2686050"/>
            <a:chOff x="0" y="0"/>
            <a:chExt cx="1434434" cy="5091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4434" cy="509114"/>
            </a:xfrm>
            <a:custGeom>
              <a:avLst/>
              <a:gdLst/>
              <a:ahLst/>
              <a:cxnLst/>
              <a:rect l="l" t="t" r="r" b="b"/>
              <a:pathLst>
                <a:path w="1434434" h="509114">
                  <a:moveTo>
                    <a:pt x="15345" y="0"/>
                  </a:moveTo>
                  <a:lnTo>
                    <a:pt x="1419089" y="0"/>
                  </a:lnTo>
                  <a:cubicBezTo>
                    <a:pt x="1427564" y="0"/>
                    <a:pt x="1434434" y="6870"/>
                    <a:pt x="1434434" y="15345"/>
                  </a:cubicBezTo>
                  <a:lnTo>
                    <a:pt x="1434434" y="493769"/>
                  </a:lnTo>
                  <a:cubicBezTo>
                    <a:pt x="1434434" y="497839"/>
                    <a:pt x="1432817" y="501742"/>
                    <a:pt x="1429940" y="504620"/>
                  </a:cubicBezTo>
                  <a:cubicBezTo>
                    <a:pt x="1427062" y="507498"/>
                    <a:pt x="1423159" y="509114"/>
                    <a:pt x="1419089" y="509114"/>
                  </a:cubicBezTo>
                  <a:lnTo>
                    <a:pt x="15345" y="509114"/>
                  </a:lnTo>
                  <a:cubicBezTo>
                    <a:pt x="6870" y="509114"/>
                    <a:pt x="0" y="502244"/>
                    <a:pt x="0" y="493769"/>
                  </a:cubicBezTo>
                  <a:lnTo>
                    <a:pt x="0" y="15345"/>
                  </a:lnTo>
                  <a:cubicBezTo>
                    <a:pt x="0" y="6870"/>
                    <a:pt x="6870" y="0"/>
                    <a:pt x="15345" y="0"/>
                  </a:cubicBezTo>
                  <a:close/>
                </a:path>
              </a:pathLst>
            </a:custGeom>
            <a:solidFill>
              <a:srgbClr val="0059B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434434" cy="642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91329" y="3849394"/>
            <a:ext cx="7567971" cy="2686050"/>
            <a:chOff x="0" y="0"/>
            <a:chExt cx="1434434" cy="5091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4434" cy="509114"/>
            </a:xfrm>
            <a:custGeom>
              <a:avLst/>
              <a:gdLst/>
              <a:ahLst/>
              <a:cxnLst/>
              <a:rect l="l" t="t" r="r" b="b"/>
              <a:pathLst>
                <a:path w="1434434" h="509114">
                  <a:moveTo>
                    <a:pt x="15345" y="0"/>
                  </a:moveTo>
                  <a:lnTo>
                    <a:pt x="1419089" y="0"/>
                  </a:lnTo>
                  <a:cubicBezTo>
                    <a:pt x="1427564" y="0"/>
                    <a:pt x="1434434" y="6870"/>
                    <a:pt x="1434434" y="15345"/>
                  </a:cubicBezTo>
                  <a:lnTo>
                    <a:pt x="1434434" y="493769"/>
                  </a:lnTo>
                  <a:cubicBezTo>
                    <a:pt x="1434434" y="497839"/>
                    <a:pt x="1432817" y="501742"/>
                    <a:pt x="1429940" y="504620"/>
                  </a:cubicBezTo>
                  <a:cubicBezTo>
                    <a:pt x="1427062" y="507498"/>
                    <a:pt x="1423159" y="509114"/>
                    <a:pt x="1419089" y="509114"/>
                  </a:cubicBezTo>
                  <a:lnTo>
                    <a:pt x="15345" y="509114"/>
                  </a:lnTo>
                  <a:cubicBezTo>
                    <a:pt x="6870" y="509114"/>
                    <a:pt x="0" y="502244"/>
                    <a:pt x="0" y="493769"/>
                  </a:cubicBezTo>
                  <a:lnTo>
                    <a:pt x="0" y="15345"/>
                  </a:lnTo>
                  <a:cubicBezTo>
                    <a:pt x="0" y="6870"/>
                    <a:pt x="6870" y="0"/>
                    <a:pt x="15345" y="0"/>
                  </a:cubicBezTo>
                  <a:close/>
                </a:path>
              </a:pathLst>
            </a:custGeom>
            <a:solidFill>
              <a:srgbClr val="0059B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1434434" cy="642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91329" y="7087235"/>
            <a:ext cx="7567971" cy="2686050"/>
            <a:chOff x="0" y="0"/>
            <a:chExt cx="1434434" cy="5091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4434" cy="509114"/>
            </a:xfrm>
            <a:custGeom>
              <a:avLst/>
              <a:gdLst/>
              <a:ahLst/>
              <a:cxnLst/>
              <a:rect l="l" t="t" r="r" b="b"/>
              <a:pathLst>
                <a:path w="1434434" h="509114">
                  <a:moveTo>
                    <a:pt x="15345" y="0"/>
                  </a:moveTo>
                  <a:lnTo>
                    <a:pt x="1419089" y="0"/>
                  </a:lnTo>
                  <a:cubicBezTo>
                    <a:pt x="1427564" y="0"/>
                    <a:pt x="1434434" y="6870"/>
                    <a:pt x="1434434" y="15345"/>
                  </a:cubicBezTo>
                  <a:lnTo>
                    <a:pt x="1434434" y="493769"/>
                  </a:lnTo>
                  <a:cubicBezTo>
                    <a:pt x="1434434" y="497839"/>
                    <a:pt x="1432817" y="501742"/>
                    <a:pt x="1429940" y="504620"/>
                  </a:cubicBezTo>
                  <a:cubicBezTo>
                    <a:pt x="1427062" y="507498"/>
                    <a:pt x="1423159" y="509114"/>
                    <a:pt x="1419089" y="509114"/>
                  </a:cubicBezTo>
                  <a:lnTo>
                    <a:pt x="15345" y="509114"/>
                  </a:lnTo>
                  <a:cubicBezTo>
                    <a:pt x="6870" y="509114"/>
                    <a:pt x="0" y="502244"/>
                    <a:pt x="0" y="493769"/>
                  </a:cubicBezTo>
                  <a:lnTo>
                    <a:pt x="0" y="15345"/>
                  </a:lnTo>
                  <a:cubicBezTo>
                    <a:pt x="0" y="6870"/>
                    <a:pt x="6870" y="0"/>
                    <a:pt x="15345" y="0"/>
                  </a:cubicBezTo>
                  <a:close/>
                </a:path>
              </a:pathLst>
            </a:custGeom>
            <a:solidFill>
              <a:srgbClr val="0059B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1434434" cy="642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91329" y="611553"/>
            <a:ext cx="4314825" cy="2686050"/>
            <a:chOff x="0" y="0"/>
            <a:chExt cx="817832" cy="5091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7832" cy="509114"/>
            </a:xfrm>
            <a:custGeom>
              <a:avLst/>
              <a:gdLst/>
              <a:ahLst/>
              <a:cxnLst/>
              <a:rect l="l" t="t" r="r" b="b"/>
              <a:pathLst>
                <a:path w="817832" h="509114">
                  <a:moveTo>
                    <a:pt x="26914" y="0"/>
                  </a:moveTo>
                  <a:lnTo>
                    <a:pt x="790918" y="0"/>
                  </a:lnTo>
                  <a:cubicBezTo>
                    <a:pt x="805783" y="0"/>
                    <a:pt x="817832" y="12050"/>
                    <a:pt x="817832" y="26914"/>
                  </a:cubicBezTo>
                  <a:lnTo>
                    <a:pt x="817832" y="482200"/>
                  </a:lnTo>
                  <a:cubicBezTo>
                    <a:pt x="817832" y="497064"/>
                    <a:pt x="805783" y="509114"/>
                    <a:pt x="790918" y="509114"/>
                  </a:cubicBezTo>
                  <a:lnTo>
                    <a:pt x="26914" y="509114"/>
                  </a:lnTo>
                  <a:cubicBezTo>
                    <a:pt x="12050" y="509114"/>
                    <a:pt x="0" y="497064"/>
                    <a:pt x="0" y="482200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solidFill>
              <a:srgbClr val="003F7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33350"/>
              <a:ext cx="817832" cy="642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91329" y="3849394"/>
            <a:ext cx="4314825" cy="2686050"/>
            <a:chOff x="0" y="0"/>
            <a:chExt cx="817832" cy="5091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7832" cy="509114"/>
            </a:xfrm>
            <a:custGeom>
              <a:avLst/>
              <a:gdLst/>
              <a:ahLst/>
              <a:cxnLst/>
              <a:rect l="l" t="t" r="r" b="b"/>
              <a:pathLst>
                <a:path w="817832" h="509114">
                  <a:moveTo>
                    <a:pt x="26914" y="0"/>
                  </a:moveTo>
                  <a:lnTo>
                    <a:pt x="790918" y="0"/>
                  </a:lnTo>
                  <a:cubicBezTo>
                    <a:pt x="805783" y="0"/>
                    <a:pt x="817832" y="12050"/>
                    <a:pt x="817832" y="26914"/>
                  </a:cubicBezTo>
                  <a:lnTo>
                    <a:pt x="817832" y="482200"/>
                  </a:lnTo>
                  <a:cubicBezTo>
                    <a:pt x="817832" y="497064"/>
                    <a:pt x="805783" y="509114"/>
                    <a:pt x="790918" y="509114"/>
                  </a:cubicBezTo>
                  <a:lnTo>
                    <a:pt x="26914" y="509114"/>
                  </a:lnTo>
                  <a:cubicBezTo>
                    <a:pt x="12050" y="509114"/>
                    <a:pt x="0" y="497064"/>
                    <a:pt x="0" y="482200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solidFill>
              <a:srgbClr val="003F7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817832" cy="642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520"/>
                </a:lnSpc>
                <a:spcBef>
                  <a:spcPct val="0"/>
                </a:spcBef>
              </a:pPr>
              <a:r>
                <a:rPr lang="en-US" sz="6800" b="1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8.40%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91329" y="7087235"/>
            <a:ext cx="4314825" cy="2686050"/>
            <a:chOff x="0" y="0"/>
            <a:chExt cx="817832" cy="5091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7832" cy="509114"/>
            </a:xfrm>
            <a:custGeom>
              <a:avLst/>
              <a:gdLst/>
              <a:ahLst/>
              <a:cxnLst/>
              <a:rect l="l" t="t" r="r" b="b"/>
              <a:pathLst>
                <a:path w="817832" h="509114">
                  <a:moveTo>
                    <a:pt x="26914" y="0"/>
                  </a:moveTo>
                  <a:lnTo>
                    <a:pt x="790918" y="0"/>
                  </a:lnTo>
                  <a:cubicBezTo>
                    <a:pt x="805783" y="0"/>
                    <a:pt x="817832" y="12050"/>
                    <a:pt x="817832" y="26914"/>
                  </a:cubicBezTo>
                  <a:lnTo>
                    <a:pt x="817832" y="482200"/>
                  </a:lnTo>
                  <a:cubicBezTo>
                    <a:pt x="817832" y="497064"/>
                    <a:pt x="805783" y="509114"/>
                    <a:pt x="790918" y="509114"/>
                  </a:cubicBezTo>
                  <a:lnTo>
                    <a:pt x="26914" y="509114"/>
                  </a:lnTo>
                  <a:cubicBezTo>
                    <a:pt x="12050" y="509114"/>
                    <a:pt x="0" y="497064"/>
                    <a:pt x="0" y="482200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solidFill>
              <a:srgbClr val="003F7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33350"/>
              <a:ext cx="817832" cy="642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997120" y="1363643"/>
            <a:ext cx="3703242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0"/>
              </a:lnSpc>
            </a:pPr>
            <a:r>
              <a:rPr lang="en-US" sz="6800" b="1" u="none" strike="noStrike">
                <a:solidFill>
                  <a:srgbClr val="E6F0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99K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97120" y="8039100"/>
            <a:ext cx="3703242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0"/>
              </a:lnSpc>
            </a:pPr>
            <a:r>
              <a:rPr lang="en-US" sz="6800" b="1">
                <a:solidFill>
                  <a:srgbClr val="E6F0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12.5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4453055" y="1123018"/>
            <a:ext cx="2576847" cy="1263569"/>
            <a:chOff x="0" y="0"/>
            <a:chExt cx="3435795" cy="168475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38100"/>
              <a:ext cx="3435795" cy="515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71"/>
                </a:lnSpc>
              </a:pPr>
              <a:r>
                <a:rPr lang="en-US" sz="2407" b="1">
                  <a:solidFill>
                    <a:srgbClr val="E6F0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TOTAL ORDERS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04233"/>
              <a:ext cx="3435795" cy="98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41"/>
                </a:lnSpc>
              </a:pPr>
              <a:r>
                <a:rPr lang="en-US" sz="2172">
                  <a:solidFill>
                    <a:srgbClr val="E6F0FF"/>
                  </a:solidFill>
                  <a:latin typeface="Touvlo"/>
                  <a:ea typeface="Touvlo"/>
                  <a:cs typeface="Touvlo"/>
                  <a:sym typeface="Touvlo"/>
                </a:rPr>
                <a:t>Orders processed monthly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453055" y="4492666"/>
            <a:ext cx="2576847" cy="1301669"/>
            <a:chOff x="0" y="0"/>
            <a:chExt cx="3435795" cy="1735558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38100"/>
              <a:ext cx="3435795" cy="1074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71"/>
                </a:lnSpc>
              </a:pPr>
              <a:r>
                <a:rPr lang="en-US" sz="2407" b="1">
                  <a:solidFill>
                    <a:srgbClr val="E6F0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GROWTH PERCENTAGE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263033"/>
              <a:ext cx="3435795" cy="47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41"/>
                </a:lnSpc>
              </a:pPr>
              <a:r>
                <a:rPr lang="en-US" sz="2172">
                  <a:solidFill>
                    <a:srgbClr val="E6F0FF"/>
                  </a:solidFill>
                  <a:latin typeface="Touvlo"/>
                  <a:ea typeface="Touvlo"/>
                  <a:cs typeface="Touvlo"/>
                  <a:sym typeface="Touvlo"/>
                </a:rPr>
                <a:t>Overall Growth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453055" y="7988976"/>
            <a:ext cx="2576847" cy="882569"/>
            <a:chOff x="0" y="0"/>
            <a:chExt cx="3435795" cy="1176758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38100"/>
              <a:ext cx="3435795" cy="515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71"/>
                </a:lnSpc>
              </a:pPr>
              <a:r>
                <a:rPr lang="en-US" sz="2407" b="1">
                  <a:solidFill>
                    <a:srgbClr val="E6F0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AVG SHIPPING TIME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704233"/>
              <a:ext cx="3435795" cy="47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41"/>
                </a:lnSpc>
              </a:pPr>
              <a:r>
                <a:rPr lang="en-US" sz="2172">
                  <a:solidFill>
                    <a:srgbClr val="E6F0FF"/>
                  </a:solidFill>
                  <a:latin typeface="Touvlo"/>
                  <a:ea typeface="Touvlo"/>
                  <a:cs typeface="Touvlo"/>
                  <a:sym typeface="Touvlo"/>
                </a:rPr>
                <a:t>Days to deliver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14077950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ACCBEF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Sales Performance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14350" y="3209608"/>
            <a:ext cx="8629650" cy="5231130"/>
            <a:chOff x="0" y="0"/>
            <a:chExt cx="11506200" cy="6974840"/>
          </a:xfrm>
        </p:grpSpPr>
        <p:sp>
          <p:nvSpPr>
            <p:cNvPr id="8" name="TextBox 8"/>
            <p:cNvSpPr txBox="1"/>
            <p:nvPr/>
          </p:nvSpPr>
          <p:spPr>
            <a:xfrm>
              <a:off x="0" y="3850640"/>
              <a:ext cx="115062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 u="none" strike="noStrike">
                  <a:solidFill>
                    <a:srgbClr val="E1E9F2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Weekday Sales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044440"/>
              <a:ext cx="11506200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E1E9F2"/>
                  </a:solidFill>
                  <a:latin typeface="HK Grotesk"/>
                  <a:ea typeface="HK Grotesk"/>
                  <a:cs typeface="HK Grotesk"/>
                  <a:sym typeface="HK Grotesk"/>
                </a:rPr>
                <a:t>Weekday sales represent a significant portion of total revenue, contributing </a:t>
              </a:r>
              <a:r>
                <a:rPr lang="en-US" sz="2400" b="1" u="none" strike="noStrike">
                  <a:solidFill>
                    <a:srgbClr val="E1E9F2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77%</a:t>
              </a:r>
              <a:r>
                <a:rPr lang="en-US" sz="2400" u="none" strike="noStrike">
                  <a:solidFill>
                    <a:srgbClr val="E1E9F2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of overall sales compared to weekend sales, highlighting the importance of strategic weekday marketing efforts.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6700"/>
              <a:ext cx="11506200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400"/>
                </a:lnSpc>
                <a:spcBef>
                  <a:spcPct val="0"/>
                </a:spcBef>
              </a:pPr>
              <a:r>
                <a:rPr lang="en-US" sz="14400" u="none" strike="noStrike" spc="-288">
                  <a:solidFill>
                    <a:srgbClr val="E1E9F2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$12.16M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31126" y="3390583"/>
            <a:ext cx="8629650" cy="4869180"/>
            <a:chOff x="0" y="0"/>
            <a:chExt cx="11506200" cy="649224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50640"/>
              <a:ext cx="115062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 u="none" strike="noStrike">
                  <a:solidFill>
                    <a:srgbClr val="E1E9F2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Weekend Sales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44440"/>
              <a:ext cx="11506200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1E9F2"/>
                  </a:solidFill>
                  <a:latin typeface="HK Grotesk"/>
                  <a:ea typeface="HK Grotesk"/>
                  <a:cs typeface="HK Grotesk"/>
                  <a:sym typeface="HK Grotesk"/>
                </a:rPr>
                <a:t>Weekend sales remain low at 23%, showing a clear weekday preference among customers. Opportunity drive weekend conversions with targeted offers.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66700"/>
              <a:ext cx="11506200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400"/>
                </a:lnSpc>
                <a:spcBef>
                  <a:spcPct val="0"/>
                </a:spcBef>
              </a:pPr>
              <a:r>
                <a:rPr lang="en-US" sz="14400" u="none" strike="noStrike" spc="-288">
                  <a:solidFill>
                    <a:srgbClr val="E1E9F2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$3.58M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1201400" cy="2162175"/>
            <a:chOff x="0" y="0"/>
            <a:chExt cx="14935200" cy="28829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4935200" cy="162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Review Score Analysis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35200"/>
              <a:ext cx="134239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</a:pPr>
              <a:r>
                <a:rPr lang="en-US" sz="3199" u="none" strike="noStrike" spc="-95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Understanding customer feedback trends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01496" y="5143500"/>
            <a:ext cx="5448300" cy="3772614"/>
            <a:chOff x="0" y="0"/>
            <a:chExt cx="7264400" cy="503015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1★ Ratings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55700"/>
              <a:ext cx="7264400" cy="3874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26"/>
                </a:lnSpc>
              </a:pP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</a:t>
              </a:r>
              <a:r>
                <a:rPr lang="en-US" sz="2943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11,000 one-star ratings</a:t>
              </a: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indicate significant dissatisfaction, often linked to delayed shipping times, averaging </a:t>
              </a:r>
              <a:r>
                <a:rPr lang="en-US" sz="2943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21 days</a:t>
              </a: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which negatively impacts overall customer retention.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02477" y="5143500"/>
            <a:ext cx="5448300" cy="3772614"/>
            <a:chOff x="0" y="0"/>
            <a:chExt cx="7264400" cy="503015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2★ Ratings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55700"/>
              <a:ext cx="7264400" cy="3874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26"/>
                </a:lnSpc>
              </a:pP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With </a:t>
              </a:r>
              <a:r>
                <a:rPr lang="en-US" sz="2943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3,000 two-star reviews</a:t>
              </a: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customers express frustration with service, typically citing issues like </a:t>
              </a:r>
              <a:r>
                <a:rPr lang="en-US" sz="2943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long shipping</a:t>
              </a: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duration of around </a:t>
              </a:r>
              <a:r>
                <a:rPr lang="en-US" sz="2943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17 days</a:t>
              </a: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and unmet expectations.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03458" y="5143500"/>
            <a:ext cx="5448300" cy="3772614"/>
            <a:chOff x="0" y="0"/>
            <a:chExt cx="7264400" cy="503015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3★ Ratings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55700"/>
              <a:ext cx="7264400" cy="3874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26"/>
                </a:lnSpc>
              </a:pP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</a:t>
              </a:r>
              <a:r>
                <a:rPr lang="en-US" sz="2943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8,000 three-star ratings</a:t>
              </a: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suggest a mixed experience, where customers acknowledge some service aspects but remain unsatisfied due to </a:t>
              </a:r>
              <a:r>
                <a:rPr lang="en-US" sz="2943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average shipping times</a:t>
              </a: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of </a:t>
              </a:r>
              <a:r>
                <a:rPr lang="en-US" sz="2943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14 days</a:t>
              </a:r>
              <a:r>
                <a:rPr lang="en-US" sz="2943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1201400" cy="2162175"/>
            <a:chOff x="0" y="0"/>
            <a:chExt cx="14935200" cy="28829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4935200" cy="162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Review Score Insights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35200"/>
              <a:ext cx="134239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</a:pPr>
              <a:r>
                <a:rPr lang="en-US" sz="3199" u="none" strike="noStrike" spc="-95">
                  <a:solidFill>
                    <a:srgbClr val="ACCBEF"/>
                  </a:solidFill>
                  <a:latin typeface="TT Fors"/>
                  <a:ea typeface="TT Fors"/>
                  <a:cs typeface="TT Fors"/>
                  <a:sym typeface="TT Fors"/>
                </a:rPr>
                <a:t>Correlation with Shipping Time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66750" y="5143500"/>
            <a:ext cx="5448300" cy="3715703"/>
            <a:chOff x="0" y="0"/>
            <a:chExt cx="7264400" cy="49542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4★ Reviews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55700"/>
              <a:ext cx="7264400" cy="379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2"/>
                </a:lnSpc>
              </a:pPr>
              <a:r>
                <a:rPr lang="en-US" sz="2925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total of </a:t>
              </a:r>
              <a:r>
                <a:rPr lang="en-US" sz="2925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19,000 four-star reviews</a:t>
              </a:r>
              <a:r>
                <a:rPr lang="en-US" sz="2925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indicates customer satisfaction, highlighting areas where service meets expectations, contributing positively to overall business metrics.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19850" y="5143500"/>
            <a:ext cx="5448300" cy="3715703"/>
            <a:chOff x="0" y="0"/>
            <a:chExt cx="7264400" cy="495427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5★ Reviews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55700"/>
              <a:ext cx="7264400" cy="379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2"/>
                </a:lnSpc>
              </a:pPr>
              <a:r>
                <a:rPr lang="en-US" sz="2925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With </a:t>
              </a:r>
              <a:r>
                <a:rPr lang="en-US" sz="2925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57,000 five-star reviews</a:t>
              </a:r>
              <a:r>
                <a:rPr lang="en-US" sz="2925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the overwhelming positive feedback demonstrates high levels of customer satisfaction, showcasing the effectiveness of service and product quality.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72950" y="5143500"/>
            <a:ext cx="5448300" cy="3715703"/>
            <a:chOff x="0" y="0"/>
            <a:chExt cx="7264400" cy="495427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7264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Shipping Impact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55700"/>
              <a:ext cx="7264400" cy="379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2"/>
                </a:lnSpc>
              </a:pPr>
              <a:r>
                <a:rPr lang="en-US" sz="2925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average shipping time of </a:t>
              </a:r>
              <a:r>
                <a:rPr lang="en-US" sz="2925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12 days</a:t>
              </a:r>
              <a:r>
                <a:rPr lang="en-US" sz="2925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for four-star reviews suggests that timely delivery is crucial for maintaining customer satisfaction and receiving higher ratings.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3285" y="3409814"/>
            <a:ext cx="3476954" cy="1096125"/>
            <a:chOff x="0" y="0"/>
            <a:chExt cx="4635939" cy="14615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4635939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Micro-fulfillment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8262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</a:pPr>
              <a:r>
                <a:rPr lang="en-US" sz="1974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Establish local hubs for efficient deliveries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82732" y="3409814"/>
            <a:ext cx="3407712" cy="1096125"/>
            <a:chOff x="0" y="0"/>
            <a:chExt cx="4543615" cy="14615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4543615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Courier Ranking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8262"/>
              <a:ext cx="4543615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Implement system to assess delivery performance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62935" y="3352800"/>
            <a:ext cx="3476954" cy="1153139"/>
            <a:chOff x="0" y="0"/>
            <a:chExt cx="4635939" cy="1537518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4635939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Predictive Delays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4280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Use data to anticipate shipment issues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78090" y="3352800"/>
            <a:ext cx="3476954" cy="1153139"/>
            <a:chOff x="0" y="0"/>
            <a:chExt cx="4635939" cy="153751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4635939" cy="60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76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Priority SKUs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04280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Focus on high-demand items for quick shipping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4922520"/>
            <a:ext cx="4010025" cy="4697730"/>
            <a:chOff x="0" y="0"/>
            <a:chExt cx="1391532" cy="16301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2"/>
              <a:stretch>
                <a:fillRect t="-138" b="-138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981575" y="4922520"/>
            <a:ext cx="4010025" cy="4697730"/>
            <a:chOff x="0" y="0"/>
            <a:chExt cx="1391532" cy="16301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3"/>
              <a:stretch>
                <a:fillRect t="-138" b="-138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666750" y="4922520"/>
            <a:ext cx="4010025" cy="4697730"/>
            <a:chOff x="0" y="0"/>
            <a:chExt cx="879848" cy="10307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9848" cy="1030739"/>
            </a:xfrm>
            <a:custGeom>
              <a:avLst/>
              <a:gdLst/>
              <a:ahLst/>
              <a:cxnLst/>
              <a:rect l="l" t="t" r="r" b="b"/>
              <a:pathLst>
                <a:path w="879848" h="1030739">
                  <a:moveTo>
                    <a:pt x="0" y="0"/>
                  </a:moveTo>
                  <a:lnTo>
                    <a:pt x="879848" y="0"/>
                  </a:lnTo>
                  <a:lnTo>
                    <a:pt x="879848" y="1030739"/>
                  </a:lnTo>
                  <a:lnTo>
                    <a:pt x="0" y="1030739"/>
                  </a:lnTo>
                  <a:close/>
                </a:path>
              </a:pathLst>
            </a:custGeom>
            <a:blipFill>
              <a:blip r:embed="rId4"/>
              <a:stretch>
                <a:fillRect t="-138" b="-138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611554" y="4922520"/>
            <a:ext cx="4010025" cy="4697730"/>
            <a:chOff x="0" y="0"/>
            <a:chExt cx="1391532" cy="16301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5"/>
              <a:stretch>
                <a:fillRect t="-138" b="-138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7595298" y="462613"/>
            <a:ext cx="2190291" cy="809819"/>
            <a:chOff x="0" y="0"/>
            <a:chExt cx="2920388" cy="10797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67079" y="1557280"/>
            <a:ext cx="16954500" cy="100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Logistics Optimization Solutions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3825" y="132723"/>
            <a:ext cx="6886575" cy="3543300"/>
            <a:chOff x="0" y="0"/>
            <a:chExt cx="9182100" cy="47244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182100" cy="2972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Payment Methods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362325"/>
              <a:ext cx="9182100" cy="1362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ACCBEF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Insights into preferred payment options for orders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74596" y="132723"/>
            <a:ext cx="4846643" cy="1791955"/>
            <a:chOff x="0" y="0"/>
            <a:chExt cx="6462190" cy="23892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337259" y="285057"/>
            <a:ext cx="5448300" cy="2647315"/>
            <a:chOff x="0" y="0"/>
            <a:chExt cx="7264400" cy="352975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7264400" cy="51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Credit Card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63625"/>
              <a:ext cx="7264400" cy="2466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0"/>
                </a:lnSpc>
              </a:pPr>
              <a:r>
                <a:rPr lang="en-US" sz="2300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</a:t>
              </a:r>
              <a:r>
                <a:rPr lang="en-US" sz="2300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dominant payment method</a:t>
              </a:r>
              <a:r>
                <a:rPr lang="en-US" sz="2300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credit cards accounted for 75K orders, highlighting their importance in facilitating quick and efficient transactions for customers.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37259" y="3611223"/>
            <a:ext cx="5448300" cy="2722245"/>
            <a:chOff x="0" y="0"/>
            <a:chExt cx="7264400" cy="36296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726440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Boleto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38225"/>
              <a:ext cx="7264400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With 20K orders, Boleto remains a </a:t>
              </a:r>
              <a:r>
                <a:rPr lang="en-US" sz="2400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popular choice</a:t>
              </a:r>
              <a:r>
                <a:rPr lang="en-US" sz="2400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among customers, especially those who prefer secure, cash-based payment options that avoid potential credit card issues.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37259" y="7009743"/>
            <a:ext cx="5448300" cy="3112770"/>
            <a:chOff x="0" y="0"/>
            <a:chExt cx="7264400" cy="41503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726440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Voucher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38225"/>
              <a:ext cx="7264400" cy="3112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Vouchers, while less common, still contributed with 3K orders, demonstrating a </a:t>
              </a:r>
              <a:r>
                <a:rPr lang="en-US" sz="2400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growing trend</a:t>
              </a:r>
              <a:r>
                <a:rPr lang="en-US" sz="2400" u="none" strike="noStrik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in alternative payment methods that appeal to a specific segment of our customer base.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1178" y="4218604"/>
            <a:ext cx="5172065" cy="5582277"/>
            <a:chOff x="0" y="0"/>
            <a:chExt cx="1161322" cy="12534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1322" cy="1253430"/>
            </a:xfrm>
            <a:custGeom>
              <a:avLst/>
              <a:gdLst/>
              <a:ahLst/>
              <a:cxnLst/>
              <a:rect l="l" t="t" r="r" b="b"/>
              <a:pathLst>
                <a:path w="1161322" h="1253430">
                  <a:moveTo>
                    <a:pt x="0" y="0"/>
                  </a:moveTo>
                  <a:lnTo>
                    <a:pt x="1161322" y="0"/>
                  </a:lnTo>
                  <a:lnTo>
                    <a:pt x="1161322" y="1253430"/>
                  </a:lnTo>
                  <a:lnTo>
                    <a:pt x="0" y="1253430"/>
                  </a:lnTo>
                  <a:close/>
                </a:path>
              </a:pathLst>
            </a:custGeom>
            <a:blipFill>
              <a:blip r:embed="rId4"/>
              <a:stretch>
                <a:fillRect t="-10556" b="-10556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48854" y="218881"/>
            <a:ext cx="2190291" cy="809819"/>
            <a:chOff x="0" y="0"/>
            <a:chExt cx="2920388" cy="1079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87779" y="1570827"/>
            <a:ext cx="16954500" cy="100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Marketing &amp; Sales Strategies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6750" y="3352800"/>
            <a:ext cx="3476954" cy="1015010"/>
            <a:chOff x="0" y="0"/>
            <a:chExt cx="4635939" cy="1353347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4635939" cy="484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91"/>
                </a:lnSpc>
                <a:spcBef>
                  <a:spcPct val="0"/>
                </a:spcBef>
              </a:pPr>
              <a:r>
                <a:rPr lang="en-US" sz="2208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Weekday Campaigns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20108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</a:pPr>
              <a:r>
                <a:rPr lang="en-US" sz="1974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Targeted promotions boost weekday engagement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96400" y="3352800"/>
            <a:ext cx="3476954" cy="1072024"/>
            <a:chOff x="0" y="0"/>
            <a:chExt cx="4635939" cy="142936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4635939" cy="484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91"/>
                </a:lnSpc>
                <a:spcBef>
                  <a:spcPct val="0"/>
                </a:spcBef>
              </a:pPr>
              <a:r>
                <a:rPr lang="en-US" sz="2208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Top-Category Marketing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96126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Spotlighting popular products increases visibility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81575" y="3352800"/>
            <a:ext cx="3407712" cy="1015010"/>
            <a:chOff x="0" y="0"/>
            <a:chExt cx="4543615" cy="135334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4543615" cy="484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91"/>
                </a:lnSpc>
                <a:spcBef>
                  <a:spcPct val="0"/>
                </a:spcBef>
              </a:pPr>
              <a:r>
                <a:rPr lang="en-US" sz="2208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City-Focused Ads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0108"/>
              <a:ext cx="4543615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Tailored messaging for local audiences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611554" y="3352800"/>
            <a:ext cx="3476954" cy="1072024"/>
            <a:chOff x="0" y="0"/>
            <a:chExt cx="4635939" cy="142936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4635939" cy="484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91"/>
                </a:lnSpc>
                <a:spcBef>
                  <a:spcPct val="0"/>
                </a:spcBef>
              </a:pPr>
              <a:r>
                <a:rPr lang="en-US" sz="2208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Weekend Conversion Boosts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96126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1974" u="none" strike="noStrike">
                  <a:solidFill>
                    <a:srgbClr val="FFFFFF"/>
                  </a:solidFill>
                  <a:latin typeface="Carlito"/>
                  <a:ea typeface="Carlito"/>
                  <a:cs typeface="Carlito"/>
                  <a:sym typeface="Carlito"/>
                </a:rPr>
                <a:t>Encouraging shopping during peak times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400" y="4922520"/>
            <a:ext cx="4010025" cy="4697730"/>
            <a:chOff x="0" y="0"/>
            <a:chExt cx="1391532" cy="16301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4"/>
              <a:stretch>
                <a:fillRect t="-138" b="-138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4981575" y="4922520"/>
            <a:ext cx="4010025" cy="4697730"/>
            <a:chOff x="0" y="0"/>
            <a:chExt cx="1391532" cy="16301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5"/>
              <a:stretch>
                <a:fillRect t="-138" b="-138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666750" y="4922520"/>
            <a:ext cx="4010025" cy="4697730"/>
            <a:chOff x="0" y="0"/>
            <a:chExt cx="879848" cy="10307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9848" cy="1030739"/>
            </a:xfrm>
            <a:custGeom>
              <a:avLst/>
              <a:gdLst/>
              <a:ahLst/>
              <a:cxnLst/>
              <a:rect l="l" t="t" r="r" b="b"/>
              <a:pathLst>
                <a:path w="879848" h="1030739">
                  <a:moveTo>
                    <a:pt x="0" y="0"/>
                  </a:moveTo>
                  <a:lnTo>
                    <a:pt x="879848" y="0"/>
                  </a:lnTo>
                  <a:lnTo>
                    <a:pt x="879848" y="1030739"/>
                  </a:lnTo>
                  <a:lnTo>
                    <a:pt x="0" y="1030739"/>
                  </a:lnTo>
                  <a:close/>
                </a:path>
              </a:pathLst>
            </a:custGeom>
            <a:blipFill>
              <a:blip r:embed="rId6"/>
              <a:stretch>
                <a:fillRect t="-138" b="-138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3611554" y="4922520"/>
            <a:ext cx="4010025" cy="4697730"/>
            <a:chOff x="0" y="0"/>
            <a:chExt cx="1391532" cy="16301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7"/>
              <a:stretch>
                <a:fillRect t="-138" b="-138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874</Words>
  <Application>Microsoft Office PowerPoint</Application>
  <PresentationFormat>Custom</PresentationFormat>
  <Paragraphs>127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7" baseType="lpstr">
      <vt:lpstr>Touvlo</vt:lpstr>
      <vt:lpstr>Cooper BT Light</vt:lpstr>
      <vt:lpstr>HK Grotesk</vt:lpstr>
      <vt:lpstr>Radley</vt:lpstr>
      <vt:lpstr>Arial</vt:lpstr>
      <vt:lpstr>TT Fors Bold</vt:lpstr>
      <vt:lpstr>HK Grotesk Bold</vt:lpstr>
      <vt:lpstr>HK Grotesk Semi-Bold</vt:lpstr>
      <vt:lpstr>Noto Serif Display ExtraCondensed Light</vt:lpstr>
      <vt:lpstr>Carlito</vt:lpstr>
      <vt:lpstr>Proxima Nova Condensed Bold</vt:lpstr>
      <vt:lpstr>HK Grotesk Light</vt:lpstr>
      <vt:lpstr>TT Interphases</vt:lpstr>
      <vt:lpstr>Carlito Bold</vt:lpstr>
      <vt:lpstr>Calibri</vt:lpstr>
      <vt:lpstr>ITC Avant Garde Gothic</vt:lpstr>
      <vt:lpstr>TT Fors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E-Commerce Performance Analysis</dc:title>
  <dc:description>Presentation - E-Commerce Performance Analysis</dc:description>
  <cp:lastModifiedBy>Srushti Angadi</cp:lastModifiedBy>
  <cp:revision>2</cp:revision>
  <dcterms:created xsi:type="dcterms:W3CDTF">2006-08-16T00:00:00Z</dcterms:created>
  <dcterms:modified xsi:type="dcterms:W3CDTF">2025-11-15T11:58:17Z</dcterms:modified>
  <dc:identifier>DAG4aMuUw7M</dc:identifier>
</cp:coreProperties>
</file>